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9144000" cy="6858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769A-E89F-4235-8C96-6CE2FCA0D2AD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2710-BDFF-4D45-A9FB-676FF95DEC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377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769A-E89F-4235-8C96-6CE2FCA0D2AD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2710-BDFF-4D45-A9FB-676FF95DEC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550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769A-E89F-4235-8C96-6CE2FCA0D2AD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2710-BDFF-4D45-A9FB-676FF95DEC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8261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769A-E89F-4235-8C96-6CE2FCA0D2AD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2710-BDFF-4D45-A9FB-676FF95DEC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8070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769A-E89F-4235-8C96-6CE2FCA0D2AD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2710-BDFF-4D45-A9FB-676FF95DEC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0293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769A-E89F-4235-8C96-6CE2FCA0D2AD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2710-BDFF-4D45-A9FB-676FF95DEC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3660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769A-E89F-4235-8C96-6CE2FCA0D2AD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2710-BDFF-4D45-A9FB-676FF95DEC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4588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769A-E89F-4235-8C96-6CE2FCA0D2AD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2710-BDFF-4D45-A9FB-676FF95DEC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985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769A-E89F-4235-8C96-6CE2FCA0D2AD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2710-BDFF-4D45-A9FB-676FF95DEC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2372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769A-E89F-4235-8C96-6CE2FCA0D2AD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2710-BDFF-4D45-A9FB-676FF95DEC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7407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769A-E89F-4235-8C96-6CE2FCA0D2AD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2710-BDFF-4D45-A9FB-676FF95DEC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73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8769A-E89F-4235-8C96-6CE2FCA0D2AD}" type="datetimeFigureOut">
              <a:rPr lang="zh-TW" altLang="en-US" smtClean="0"/>
              <a:t>2023/11/2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02710-BDFF-4D45-A9FB-676FF95DEC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00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695757"/>
            <a:ext cx="3105922" cy="3203926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259632" y="188640"/>
            <a:ext cx="66247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華康少女文字W3" pitchFamily="81" charset="-120"/>
                <a:ea typeface="華康少女文字W3" pitchFamily="81" charset="-120"/>
              </a:rPr>
              <a:t>史丹佛</a:t>
            </a:r>
            <a:r>
              <a:rPr lang="zh-TW" alt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華康少女文字W3" pitchFamily="81" charset="-120"/>
                <a:ea typeface="華康少女文字W3" pitchFamily="81" charset="-120"/>
              </a:rPr>
              <a:t>堅持，您放心</a:t>
            </a:r>
            <a:endParaRPr lang="zh-TW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6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4592" y="1119537"/>
            <a:ext cx="893481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400" b="1" cap="none" spc="300" dirty="0" smtClean="0">
                <a:ln w="11430" cmpd="sng">
                  <a:noFill/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辰宇落雁體 Thin Monospaced" pitchFamily="2" charset="-120"/>
                <a:ea typeface="辰宇落雁體 Thin Monospaced" pitchFamily="2" charset="-120"/>
              </a:rPr>
              <a:t>現今許多過時且過度一致化的教學加上父母的期待常使孩子</a:t>
            </a:r>
            <a:endParaRPr lang="en-US" altLang="zh-TW" sz="2400" b="1" cap="none" spc="300" dirty="0" smtClean="0">
              <a:ln w="11430" cmpd="sng">
                <a:noFill/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辰宇落雁體 Thin Monospaced" pitchFamily="2" charset="-120"/>
              <a:ea typeface="辰宇落雁體 Thin Monospaced" pitchFamily="2" charset="-120"/>
            </a:endParaRPr>
          </a:p>
          <a:p>
            <a:r>
              <a:rPr lang="zh-TW" altLang="en-US" sz="2400" b="1" cap="none" spc="300" dirty="0" smtClean="0">
                <a:ln w="11430" cmpd="sng">
                  <a:noFill/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辰宇落雁體 Thin Monospaced" pitchFamily="2" charset="-120"/>
                <a:ea typeface="辰宇落雁體 Thin Monospaced" pitchFamily="2" charset="-120"/>
              </a:rPr>
              <a:t>無法喘息，致孩子的學習興趣降低。</a:t>
            </a:r>
            <a:endParaRPr lang="en-US" altLang="zh-TW" sz="2400" b="1" cap="none" spc="300" dirty="0" smtClean="0">
              <a:ln w="11430" cmpd="sng">
                <a:noFill/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辰宇落雁體 Thin Monospaced" pitchFamily="2" charset="-120"/>
              <a:ea typeface="辰宇落雁體 Thin Monospaced" pitchFamily="2" charset="-120"/>
            </a:endParaRPr>
          </a:p>
          <a:p>
            <a:r>
              <a:rPr lang="zh-TW" altLang="en-US" sz="2400" b="1" cap="none" spc="300" dirty="0" smtClean="0">
                <a:ln w="11430" cmpd="sng">
                  <a:noFill/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辰宇落雁體 Thin Monospaced" pitchFamily="2" charset="-120"/>
                <a:ea typeface="辰宇落雁體 Thin Monospaced" pitchFamily="2" charset="-120"/>
              </a:rPr>
              <a:t>但是</a:t>
            </a:r>
            <a:r>
              <a:rPr lang="en-US" altLang="zh-TW" sz="2400" b="1" cap="none" spc="300" dirty="0" smtClean="0">
                <a:ln w="11430" cmpd="sng">
                  <a:noFill/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辰宇落雁體 Thin Monospaced" pitchFamily="2" charset="-120"/>
                <a:ea typeface="辰宇落雁體 Thin Monospaced" pitchFamily="2" charset="-120"/>
              </a:rPr>
              <a:t>!!</a:t>
            </a:r>
            <a:r>
              <a:rPr lang="zh-TW" altLang="en-US" sz="2400" b="1" cap="none" spc="300" dirty="0" smtClean="0">
                <a:ln w="11430" cmpd="sng">
                  <a:noFill/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辰宇落雁體 Thin Monospaced" pitchFamily="2" charset="-120"/>
                <a:ea typeface="辰宇落雁體 Thin Monospaced" pitchFamily="2" charset="-120"/>
              </a:rPr>
              <a:t>在這裡</a:t>
            </a:r>
            <a:r>
              <a:rPr lang="zh-TW" altLang="en-US" sz="2400" b="1" spc="300" dirty="0" smtClean="0">
                <a:ln w="11430" cmpd="sng">
                  <a:noFill/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辰宇落雁體 Thin Monospaced" pitchFamily="2" charset="-120"/>
                <a:ea typeface="辰宇落雁體 Thin Monospaced" pitchFamily="2" charset="-120"/>
              </a:rPr>
              <a:t>我們堅持</a:t>
            </a:r>
            <a:endParaRPr lang="en-US" altLang="zh-TW" sz="2400" b="1" spc="300" dirty="0" smtClean="0">
              <a:ln w="11430" cmpd="sng">
                <a:noFill/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辰宇落雁體 Thin Monospaced" pitchFamily="2" charset="-120"/>
              <a:ea typeface="辰宇落雁體 Thin Monospaced" pitchFamily="2" charset="-120"/>
            </a:endParaRPr>
          </a:p>
          <a:p>
            <a:endParaRPr lang="zh-TW" altLang="en-US" sz="2400" b="1" cap="none" spc="300" dirty="0">
              <a:ln w="11430" cmpd="sng">
                <a:noFill/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辰宇落雁體 Thin Monospaced" pitchFamily="2" charset="-120"/>
              <a:ea typeface="辰宇落雁體 Thin Monospaced" pitchFamily="2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14934" y="2382078"/>
            <a:ext cx="72635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zh-TW" altLang="en-US" sz="2400" b="1" cap="none" spc="0" dirty="0" smtClean="0">
                <a:ln/>
                <a:solidFill>
                  <a:srgbClr val="C00000"/>
                </a:solidFill>
                <a:effectLst/>
                <a:latin typeface="華康秀風體W3" pitchFamily="65" charset="-120"/>
                <a:ea typeface="華康秀風體W3" pitchFamily="65" charset="-120"/>
              </a:rPr>
              <a:t>以史丹佛美語生動、活潑的教學方式搭配嚴選的師資</a:t>
            </a:r>
            <a:endParaRPr lang="en-US" altLang="zh-TW" sz="2400" b="1" cap="none" spc="0" dirty="0" smtClean="0">
              <a:ln/>
              <a:solidFill>
                <a:srgbClr val="C00000"/>
              </a:solidFill>
              <a:effectLst/>
              <a:latin typeface="華康秀風體W3" pitchFamily="65" charset="-120"/>
              <a:ea typeface="華康秀風體W3" pitchFamily="65" charset="-120"/>
            </a:endParaRPr>
          </a:p>
          <a:p>
            <a:r>
              <a:rPr lang="zh-TW" altLang="en-US" sz="2400" b="1" cap="none" spc="0" dirty="0" smtClean="0">
                <a:ln/>
                <a:solidFill>
                  <a:srgbClr val="C00000"/>
                </a:solidFill>
                <a:effectLst/>
                <a:latin typeface="華康秀風體W3" pitchFamily="65" charset="-120"/>
                <a:ea typeface="華康秀風體W3" pitchFamily="65" charset="-120"/>
              </a:rPr>
              <a:t>及教材，及份量剛好的內容，提升孩子的學習興趣，</a:t>
            </a:r>
            <a:endParaRPr lang="en-US" altLang="zh-TW" sz="2400" b="1" cap="none" spc="0" dirty="0" smtClean="0">
              <a:ln/>
              <a:solidFill>
                <a:srgbClr val="C00000"/>
              </a:solidFill>
              <a:effectLst/>
              <a:latin typeface="華康秀風體W3" pitchFamily="65" charset="-120"/>
              <a:ea typeface="華康秀風體W3" pitchFamily="65" charset="-120"/>
            </a:endParaRPr>
          </a:p>
          <a:p>
            <a:r>
              <a:rPr lang="zh-TW" altLang="en-US" sz="2400" b="1" cap="none" spc="0" dirty="0" smtClean="0">
                <a:ln/>
                <a:solidFill>
                  <a:srgbClr val="C00000"/>
                </a:solidFill>
                <a:effectLst/>
                <a:latin typeface="華康秀風體W3" pitchFamily="65" charset="-120"/>
                <a:ea typeface="華康秀風體W3" pitchFamily="65" charset="-120"/>
              </a:rPr>
              <a:t>進而引發學習動機，又能達成家長的期待，以此創造</a:t>
            </a:r>
            <a:endParaRPr lang="en-US" altLang="zh-TW" sz="2400" b="1" cap="none" spc="0" dirty="0" smtClean="0">
              <a:ln/>
              <a:solidFill>
                <a:srgbClr val="C00000"/>
              </a:solidFill>
              <a:effectLst/>
              <a:latin typeface="華康秀風體W3" pitchFamily="65" charset="-120"/>
              <a:ea typeface="華康秀風體W3" pitchFamily="65" charset="-120"/>
            </a:endParaRPr>
          </a:p>
          <a:p>
            <a:r>
              <a:rPr lang="en-US" altLang="zh-TW" sz="2400" b="1" cap="none" spc="0" dirty="0" smtClean="0">
                <a:ln/>
                <a:solidFill>
                  <a:srgbClr val="C00000"/>
                </a:solidFill>
                <a:effectLst/>
                <a:latin typeface="華康秀風體W3" pitchFamily="65" charset="-120"/>
                <a:ea typeface="華康秀風體W3" pitchFamily="65" charset="-120"/>
              </a:rPr>
              <a:t>『</a:t>
            </a:r>
            <a:r>
              <a:rPr lang="zh-TW" altLang="en-US" sz="2400" b="1" cap="none" spc="0" dirty="0" smtClean="0">
                <a:ln/>
                <a:solidFill>
                  <a:srgbClr val="C00000"/>
                </a:solidFill>
                <a:effectLst/>
                <a:latin typeface="華康秀風體W3" pitchFamily="65" charset="-120"/>
                <a:ea typeface="華康秀風體W3" pitchFamily="65" charset="-120"/>
              </a:rPr>
              <a:t>雙贏</a:t>
            </a:r>
            <a:r>
              <a:rPr lang="en-US" altLang="zh-TW" sz="2400" b="1" cap="none" spc="0" dirty="0" smtClean="0">
                <a:ln/>
                <a:solidFill>
                  <a:srgbClr val="C00000"/>
                </a:solidFill>
                <a:effectLst/>
                <a:latin typeface="華康秀風體W3" pitchFamily="65" charset="-120"/>
                <a:ea typeface="華康秀風體W3" pitchFamily="65" charset="-120"/>
              </a:rPr>
              <a:t>』</a:t>
            </a:r>
            <a:r>
              <a:rPr lang="zh-TW" altLang="en-US" sz="2400" b="1" cap="none" spc="0" dirty="0" smtClean="0">
                <a:ln/>
                <a:solidFill>
                  <a:srgbClr val="C00000"/>
                </a:solidFill>
                <a:effectLst/>
                <a:latin typeface="華康秀風體W3" pitchFamily="65" charset="-120"/>
                <a:ea typeface="華康秀風體W3" pitchFamily="65" charset="-120"/>
              </a:rPr>
              <a:t>的局面。</a:t>
            </a:r>
            <a:endParaRPr lang="zh-TW" altLang="en-US" sz="2400" b="1" cap="none" spc="0" dirty="0">
              <a:ln/>
              <a:solidFill>
                <a:srgbClr val="C00000"/>
              </a:solidFill>
              <a:effectLst/>
              <a:latin typeface="華康秀風體W3" pitchFamily="65" charset="-120"/>
              <a:ea typeface="華康秀風體W3" pitchFamily="65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245" b="63686"/>
          <a:stretch/>
        </p:blipFill>
        <p:spPr>
          <a:xfrm>
            <a:off x="32592" y="2518440"/>
            <a:ext cx="1823892" cy="1296935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979710" y="4358728"/>
            <a:ext cx="726352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TW" altLang="en-US" sz="2400" b="1" dirty="0">
                <a:ln/>
                <a:solidFill>
                  <a:srgbClr val="C0504D">
                    <a:lumMod val="75000"/>
                  </a:srgbClr>
                </a:solidFill>
                <a:latin typeface="華康秀風體W3" pitchFamily="65" charset="-120"/>
                <a:ea typeface="華康秀風體W3" pitchFamily="65" charset="-120"/>
              </a:rPr>
              <a:t>與此</a:t>
            </a:r>
            <a:r>
              <a:rPr lang="zh-TW" altLang="en-US" sz="2400" b="1" dirty="0" smtClean="0">
                <a:ln/>
                <a:solidFill>
                  <a:srgbClr val="C0504D">
                    <a:lumMod val="75000"/>
                  </a:srgbClr>
                </a:solidFill>
                <a:latin typeface="華康秀風體W3" pitchFamily="65" charset="-120"/>
                <a:ea typeface="華康秀風體W3" pitchFamily="65" charset="-120"/>
              </a:rPr>
              <a:t>同時我們認為語言固然重要，但孩子的道德、觀</a:t>
            </a:r>
            <a:endParaRPr lang="en-US" altLang="zh-TW" sz="2400" b="1" dirty="0">
              <a:ln/>
              <a:solidFill>
                <a:srgbClr val="C0504D">
                  <a:lumMod val="75000"/>
                </a:srgbClr>
              </a:solidFill>
              <a:latin typeface="華康秀風體W3" pitchFamily="65" charset="-120"/>
              <a:ea typeface="華康秀風體W3" pitchFamily="65" charset="-120"/>
            </a:endParaRPr>
          </a:p>
          <a:p>
            <a:pPr lvl="0"/>
            <a:r>
              <a:rPr lang="zh-TW" altLang="en-US" sz="2400" b="1" dirty="0" smtClean="0">
                <a:ln/>
                <a:solidFill>
                  <a:srgbClr val="C0504D">
                    <a:lumMod val="75000"/>
                  </a:srgbClr>
                </a:solidFill>
                <a:latin typeface="華康秀風體W3" pitchFamily="65" charset="-120"/>
                <a:ea typeface="華康秀風體W3" pitchFamily="65" charset="-120"/>
              </a:rPr>
              <a:t>念、人品等</a:t>
            </a:r>
            <a:r>
              <a:rPr lang="zh-TW" altLang="en-US" sz="2400" b="1" dirty="0">
                <a:ln/>
                <a:solidFill>
                  <a:srgbClr val="C0504D">
                    <a:lumMod val="75000"/>
                  </a:srgbClr>
                </a:solidFill>
                <a:latin typeface="華康秀風體W3" pitchFamily="65" charset="-120"/>
                <a:ea typeface="華康秀風體W3" pitchFamily="65" charset="-120"/>
              </a:rPr>
              <a:t>其他人格特質同樣不能</a:t>
            </a:r>
            <a:r>
              <a:rPr lang="zh-TW" altLang="en-US" sz="2400" b="1" dirty="0" smtClean="0">
                <a:ln/>
                <a:solidFill>
                  <a:srgbClr val="C0504D">
                    <a:lumMod val="75000"/>
                  </a:srgbClr>
                </a:solidFill>
                <a:latin typeface="華康秀風體W3" pitchFamily="65" charset="-120"/>
                <a:ea typeface="華康秀風體W3" pitchFamily="65" charset="-120"/>
              </a:rPr>
              <a:t>忽視，因此我們堅</a:t>
            </a:r>
            <a:endParaRPr lang="en-US" altLang="zh-TW" sz="2400" b="1" dirty="0" smtClean="0">
              <a:ln/>
              <a:solidFill>
                <a:srgbClr val="C0504D">
                  <a:lumMod val="75000"/>
                </a:srgbClr>
              </a:solidFill>
              <a:latin typeface="華康秀風體W3" pitchFamily="65" charset="-120"/>
              <a:ea typeface="華康秀風體W3" pitchFamily="65" charset="-120"/>
            </a:endParaRPr>
          </a:p>
          <a:p>
            <a:pPr lvl="0"/>
            <a:r>
              <a:rPr lang="zh-TW" altLang="en-US" sz="2400" b="1" dirty="0" smtClean="0">
                <a:ln/>
                <a:solidFill>
                  <a:srgbClr val="C0504D">
                    <a:lumMod val="75000"/>
                  </a:srgbClr>
                </a:solidFill>
                <a:latin typeface="華康秀風體W3" pitchFamily="65" charset="-120"/>
                <a:ea typeface="華康秀風體W3" pitchFamily="65" charset="-120"/>
              </a:rPr>
              <a:t>持來到史丹佛的孩子除了增強語言能力，更能有高度</a:t>
            </a:r>
            <a:endParaRPr lang="en-US" altLang="zh-TW" sz="2400" b="1" dirty="0" smtClean="0">
              <a:ln/>
              <a:solidFill>
                <a:srgbClr val="C0504D">
                  <a:lumMod val="75000"/>
                </a:srgbClr>
              </a:solidFill>
              <a:latin typeface="華康秀風體W3" pitchFamily="65" charset="-120"/>
              <a:ea typeface="華康秀風體W3" pitchFamily="65" charset="-120"/>
            </a:endParaRPr>
          </a:p>
          <a:p>
            <a:pPr lvl="0"/>
            <a:r>
              <a:rPr lang="zh-TW" altLang="en-US" sz="2400" b="1" dirty="0" smtClean="0">
                <a:ln/>
                <a:solidFill>
                  <a:srgbClr val="C0504D">
                    <a:lumMod val="75000"/>
                  </a:srgbClr>
                </a:solidFill>
                <a:latin typeface="華康秀風體W3" pitchFamily="65" charset="-120"/>
                <a:ea typeface="華康秀風體W3" pitchFamily="65" charset="-120"/>
              </a:rPr>
              <a:t>的道德及正確的觀念，以陪伴孩子</a:t>
            </a:r>
            <a:endParaRPr lang="en-US" altLang="zh-TW" sz="2400" b="1" dirty="0" smtClean="0">
              <a:ln/>
              <a:solidFill>
                <a:srgbClr val="C0504D">
                  <a:lumMod val="75000"/>
                </a:srgbClr>
              </a:solidFill>
              <a:latin typeface="華康秀風體W3" pitchFamily="65" charset="-120"/>
              <a:ea typeface="華康秀風體W3" pitchFamily="65" charset="-120"/>
            </a:endParaRPr>
          </a:p>
          <a:p>
            <a:pPr lvl="0"/>
            <a:r>
              <a:rPr lang="zh-TW" altLang="en-US" sz="2400" b="1" dirty="0" smtClean="0">
                <a:ln/>
                <a:solidFill>
                  <a:srgbClr val="C0504D">
                    <a:lumMod val="75000"/>
                  </a:srgbClr>
                </a:solidFill>
                <a:latin typeface="華康秀風體W3" pitchFamily="65" charset="-120"/>
                <a:ea typeface="華康秀風體W3" pitchFamily="65" charset="-120"/>
              </a:rPr>
              <a:t>前往正確的道路。</a:t>
            </a:r>
            <a:endParaRPr lang="zh-TW" altLang="en-US" sz="2400" b="1" dirty="0">
              <a:ln/>
              <a:solidFill>
                <a:srgbClr val="C0504D">
                  <a:lumMod val="75000"/>
                </a:srgbClr>
              </a:solidFill>
              <a:latin typeface="華康秀風體W3" pitchFamily="65" charset="-120"/>
              <a:ea typeface="華康秀風體W3" pitchFamily="65" charset="-120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526" b="57339"/>
          <a:stretch/>
        </p:blipFill>
        <p:spPr>
          <a:xfrm>
            <a:off x="32592" y="4774098"/>
            <a:ext cx="1932938" cy="1523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61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150</Words>
  <Application>Microsoft Office PowerPoint</Application>
  <PresentationFormat>如螢幕大小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Eva</dc:creator>
  <cp:lastModifiedBy>Eva</cp:lastModifiedBy>
  <cp:revision>10</cp:revision>
  <dcterms:created xsi:type="dcterms:W3CDTF">2023-10-13T10:54:34Z</dcterms:created>
  <dcterms:modified xsi:type="dcterms:W3CDTF">2023-11-02T13:16:05Z</dcterms:modified>
</cp:coreProperties>
</file>